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57" r:id="rId3"/>
    <p:sldId id="260" r:id="rId4"/>
    <p:sldId id="293" r:id="rId5"/>
    <p:sldId id="271" r:id="rId6"/>
    <p:sldId id="294" r:id="rId7"/>
    <p:sldId id="295" r:id="rId8"/>
    <p:sldId id="27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89542" autoAdjust="0"/>
  </p:normalViewPr>
  <p:slideViewPr>
    <p:cSldViewPr snapToGrid="0">
      <p:cViewPr varScale="1">
        <p:scale>
          <a:sx n="82" d="100"/>
          <a:sy n="82" d="100"/>
        </p:scale>
        <p:origin x="7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7/7/2025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7/7/2025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7/7/2025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7/7/2025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DB17-C775-26B0-DD2A-575E62DC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92FDF-83BA-7008-18A2-DA5578C94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71870F-E20C-79CC-9592-EEAFDA90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25A8E-AFFD-18B8-7728-F1778D7A6428}"/>
              </a:ext>
            </a:extLst>
          </p:cNvPr>
          <p:cNvSpPr txBox="1"/>
          <p:nvPr/>
        </p:nvSpPr>
        <p:spPr>
          <a:xfrm>
            <a:off x="296899" y="729494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3.3.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Use Case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E8288-6956-3442-8A3E-4A097C722BFF}"/>
              </a:ext>
            </a:extLst>
          </p:cNvPr>
          <p:cNvSpPr txBox="1"/>
          <p:nvPr/>
        </p:nvSpPr>
        <p:spPr>
          <a:xfrm>
            <a:off x="3469332" y="5900238"/>
            <a:ext cx="56871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3.4.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Sơ đồ </a:t>
            </a: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Use Case của hệ thống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EB57C-1BEE-0AEF-E877-97C52AF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09" y="1154396"/>
            <a:ext cx="5814402" cy="47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5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79BA-D928-A4EC-E77A-CDB6E38FB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474A7-0648-F531-F0AD-B0298916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D9E59A-5621-8398-5299-3B471E93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8E4E2-CB35-B9D0-867F-004E2F51537B}"/>
              </a:ext>
            </a:extLst>
          </p:cNvPr>
          <p:cNvSpPr txBox="1"/>
          <p:nvPr/>
        </p:nvSpPr>
        <p:spPr>
          <a:xfrm>
            <a:off x="296899" y="729494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3.4. Biểu đồ Activity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F3BAA-AE2D-8B6C-8DF1-593BEC9BB4CE}"/>
              </a:ext>
            </a:extLst>
          </p:cNvPr>
          <p:cNvSpPr txBox="1"/>
          <p:nvPr/>
        </p:nvSpPr>
        <p:spPr>
          <a:xfrm>
            <a:off x="2522780" y="5480281"/>
            <a:ext cx="35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3.5.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đăng nhập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1BF5B-4C51-FCB5-65EF-B77AEF2F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18" y="1304539"/>
            <a:ext cx="2384246" cy="40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2672D-105F-43E4-5F39-14699F23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57" y="1304539"/>
            <a:ext cx="2360361" cy="406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B2E576-59AB-56F8-1680-26B600A25811}"/>
              </a:ext>
            </a:extLst>
          </p:cNvPr>
          <p:cNvSpPr txBox="1"/>
          <p:nvPr/>
        </p:nvSpPr>
        <p:spPr>
          <a:xfrm>
            <a:off x="6645276" y="5480281"/>
            <a:ext cx="35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3.6.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đăng </a:t>
            </a: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ký</a:t>
            </a:r>
          </a:p>
        </p:txBody>
      </p:sp>
    </p:spTree>
    <p:extLst>
      <p:ext uri="{BB962C8B-B14F-4D97-AF65-F5344CB8AC3E}">
        <p14:creationId xmlns:p14="http://schemas.microsoft.com/office/powerpoint/2010/main" val="59348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9665-17FF-432D-6112-16C002A7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F211-1E8E-FCAC-DBE8-D53F85D8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8CF957-0232-4F26-75D7-D4C4E355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03447B-D5E8-8A9A-9B22-03456B1AFF54}"/>
              </a:ext>
            </a:extLst>
          </p:cNvPr>
          <p:cNvSpPr txBox="1"/>
          <p:nvPr/>
        </p:nvSpPr>
        <p:spPr>
          <a:xfrm>
            <a:off x="296899" y="729494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3.4. Biểu đồ Activity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873D6-9897-BDD5-DD71-8FFFA0C6C054}"/>
              </a:ext>
            </a:extLst>
          </p:cNvPr>
          <p:cNvSpPr txBox="1"/>
          <p:nvPr/>
        </p:nvSpPr>
        <p:spPr>
          <a:xfrm>
            <a:off x="2724740" y="3317814"/>
            <a:ext cx="674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3.7.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đăng ký môn học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C1A10-D564-364B-60F1-507C7F98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34" y="1129866"/>
            <a:ext cx="8322931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5DA4D-87AF-A462-5CA5-BA8AA57B8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49" y="3760050"/>
            <a:ext cx="8144899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B18C0A-15EB-4299-21C7-0D91E14130A5}"/>
              </a:ext>
            </a:extLst>
          </p:cNvPr>
          <p:cNvSpPr txBox="1"/>
          <p:nvPr/>
        </p:nvSpPr>
        <p:spPr>
          <a:xfrm>
            <a:off x="2683502" y="5869192"/>
            <a:ext cx="674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3.8.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lưu môn học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9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C7A3-9672-F21B-7C4A-FB9C54C83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2E944-7CA8-F5CB-D0E7-597D696B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603BE9-E60E-E0AF-5A4F-A2C18C5B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1F679-5E42-00C8-45AD-8DC8772F167A}"/>
              </a:ext>
            </a:extLst>
          </p:cNvPr>
          <p:cNvSpPr txBox="1"/>
          <p:nvPr/>
        </p:nvSpPr>
        <p:spPr>
          <a:xfrm>
            <a:off x="296899" y="729494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3.4. Biểu đồ Activity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EEF30-260B-BD75-DC28-849503CE7907}"/>
              </a:ext>
            </a:extLst>
          </p:cNvPr>
          <p:cNvSpPr txBox="1"/>
          <p:nvPr/>
        </p:nvSpPr>
        <p:spPr>
          <a:xfrm>
            <a:off x="2265884" y="3237221"/>
            <a:ext cx="76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3.9.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hiển thị danh sách người dùng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D022A-B59A-3120-84DF-5ECD990C3A21}"/>
              </a:ext>
            </a:extLst>
          </p:cNvPr>
          <p:cNvSpPr txBox="1"/>
          <p:nvPr/>
        </p:nvSpPr>
        <p:spPr>
          <a:xfrm>
            <a:off x="2683502" y="5925178"/>
            <a:ext cx="674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3.10.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Biểu đồ Activity Diagram luồng xóa người dùng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FD4D4-4875-78C7-13D2-E4D2FA63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18" y="1120273"/>
            <a:ext cx="8060486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57B87-6AFD-064E-2A15-64C4F1B3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89" y="3623959"/>
            <a:ext cx="7989116" cy="23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C3BD-3ADC-4967-F0C7-BC5147D2F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4F2D5-400E-EAAA-4F89-41F37137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91F91C-E882-FD43-7674-8732C077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67686-F7A8-0B70-67AC-A3A6A2157AEA}"/>
              </a:ext>
            </a:extLst>
          </p:cNvPr>
          <p:cNvSpPr txBox="1"/>
          <p:nvPr/>
        </p:nvSpPr>
        <p:spPr>
          <a:xfrm>
            <a:off x="296899" y="729494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3.5.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thực thể liên kết (ERD)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8EE4C-C37C-507F-D022-DD1FF565427A}"/>
              </a:ext>
            </a:extLst>
          </p:cNvPr>
          <p:cNvSpPr txBox="1"/>
          <p:nvPr/>
        </p:nvSpPr>
        <p:spPr>
          <a:xfrm>
            <a:off x="5439398" y="4870819"/>
            <a:ext cx="674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3.11.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Quan hệ giữa người dùng và môn học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09585-FF7B-2B76-899C-A96CDAD1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67" y="1282737"/>
            <a:ext cx="5772396" cy="3327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194F2-DA4F-9109-33EA-8BB9D8B9338E}"/>
              </a:ext>
            </a:extLst>
          </p:cNvPr>
          <p:cNvSpPr txBox="1"/>
          <p:nvPr/>
        </p:nvSpPr>
        <p:spPr>
          <a:xfrm>
            <a:off x="298095" y="1362259"/>
            <a:ext cx="5430901" cy="278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thể hiện mối quan hệ giữa các thực thể: người dùng và môn học. Cụ thể: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 người dùng có thể là tác giả của nhiều khóa học. Một khóa học chỉ được tạo ra bởi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 người dùng.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0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9AA3F-A70D-86D6-B2D9-8E5015ED9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BF286-339B-16CB-D002-A7007FFFE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FD9FCD-AD92-F75E-0699-4B9B9818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3B269-0CD6-BCA1-4DF8-FBCA349BE4EB}"/>
              </a:ext>
            </a:extLst>
          </p:cNvPr>
          <p:cNvSpPr txBox="1"/>
          <p:nvPr/>
        </p:nvSpPr>
        <p:spPr>
          <a:xfrm>
            <a:off x="296899" y="729494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3.5.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thực thể liên kết (ERD)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2B721-3822-2F56-2720-4DA76BCDE4BE}"/>
              </a:ext>
            </a:extLst>
          </p:cNvPr>
          <p:cNvSpPr txBox="1"/>
          <p:nvPr/>
        </p:nvSpPr>
        <p:spPr>
          <a:xfrm>
            <a:off x="321557" y="5405842"/>
            <a:ext cx="33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3.12.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Quan hệ giữa người dùng, môn học và tài liệu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54AD9-7CC5-FE29-3B9C-40B39948B182}"/>
              </a:ext>
            </a:extLst>
          </p:cNvPr>
          <p:cNvSpPr txBox="1"/>
          <p:nvPr/>
        </p:nvSpPr>
        <p:spPr>
          <a:xfrm>
            <a:off x="298095" y="1128992"/>
            <a:ext cx="11393162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thể hiện mối quan hệ giữa các thực thể: người dùng, môn học và tài liệu.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 thể: Một người dùng là tác giả của một tài liệu, và một tài liệu chỉ có một người là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 giả. Một khóa học có thể có nhiều tài liệu, nhưng một tài liệu nhất định chỉ thuộc về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 môn học.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E526A-692F-E7F1-C23B-D2F571D8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14" y="2773255"/>
            <a:ext cx="7915344" cy="34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4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527FF-EAD5-79A6-AB1A-CD15EDA29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BAA76-7CBE-0511-C4B3-4E1B3D72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F29EA-354C-4011-B419-1B10981E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AA7E29-9D1C-EF99-59C1-C12BFBD1F2AA}"/>
              </a:ext>
            </a:extLst>
          </p:cNvPr>
          <p:cNvSpPr txBox="1"/>
          <p:nvPr/>
        </p:nvSpPr>
        <p:spPr>
          <a:xfrm>
            <a:off x="296899" y="729494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3.5.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thực thể liên kết (ERD)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F0706-5664-C6C8-E9B3-7709C448C4A5}"/>
              </a:ext>
            </a:extLst>
          </p:cNvPr>
          <p:cNvSpPr txBox="1"/>
          <p:nvPr/>
        </p:nvSpPr>
        <p:spPr>
          <a:xfrm>
            <a:off x="321557" y="5267343"/>
            <a:ext cx="334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3.13.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Quan hệ giữa người dùng, môn học và danh sách môn học đã đăng ký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2F26E-13CC-E711-909C-6DBC9A2F026B}"/>
              </a:ext>
            </a:extLst>
          </p:cNvPr>
          <p:cNvSpPr txBox="1"/>
          <p:nvPr/>
        </p:nvSpPr>
        <p:spPr>
          <a:xfrm>
            <a:off x="298095" y="1128992"/>
            <a:ext cx="11393162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dưới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thể hiện mối quan hệ giữa các thực thể: người dùng, môn học và danh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 môn học đã đăng ký. Cụ thể: Một người dùng có thể đăng ký nhiều khóa học, và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 khóa học có thể đăng ký bởi nhiều người.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8BE77-B63D-B660-01A8-47A31461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15" y="2795431"/>
            <a:ext cx="7941760" cy="34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9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9A73-8100-93AD-DD97-8FC26F24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8844D-C0D7-6A64-35E3-09916935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98FF50-4C71-F729-0F10-4D79DC53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D6412-6974-32F0-E4C6-1D8395E422D8}"/>
              </a:ext>
            </a:extLst>
          </p:cNvPr>
          <p:cNvSpPr txBox="1"/>
          <p:nvPr/>
        </p:nvSpPr>
        <p:spPr>
          <a:xfrm>
            <a:off x="296899" y="729494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3.5.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thực thể liên kết (ERD)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3DD03-EA70-1792-A6B6-70004049E809}"/>
              </a:ext>
            </a:extLst>
          </p:cNvPr>
          <p:cNvSpPr txBox="1"/>
          <p:nvPr/>
        </p:nvSpPr>
        <p:spPr>
          <a:xfrm>
            <a:off x="321557" y="5267343"/>
            <a:ext cx="334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3.14.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Quan hệ giữa người dùng, môn học và danh sách môn học đã lưu</a:t>
            </a:r>
            <a:endParaRPr lang="en-US" i="1"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F5723-2E43-F50C-BB5C-AD76744591BD}"/>
              </a:ext>
            </a:extLst>
          </p:cNvPr>
          <p:cNvSpPr txBox="1"/>
          <p:nvPr/>
        </p:nvSpPr>
        <p:spPr>
          <a:xfrm>
            <a:off x="298095" y="1128992"/>
            <a:ext cx="11393162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dưới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thể hiện mối quan hệ giữa các thực thể: người dùng, môn học và danh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 môn học đã lưu. Cụ thể: Một người dùng có thể lưu nhiều khóa học, và một khóa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 có thể lưu bởi nhiều người.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4F4C1-B2AB-7E4D-9244-A4B13AFD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48" y="2810350"/>
            <a:ext cx="7927609" cy="34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F83B9-F7F8-47E2-9AF6-3E4E8E52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A98CC-95B8-B8E0-9E47-750281EA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6E49A6-C644-4214-C640-7F054E0D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4. Thiết kế giao diện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96B90-AF33-CAC7-B868-DB8FA1E40CB5}"/>
              </a:ext>
            </a:extLst>
          </p:cNvPr>
          <p:cNvSpPr txBox="1"/>
          <p:nvPr/>
        </p:nvSpPr>
        <p:spPr>
          <a:xfrm>
            <a:off x="298095" y="821090"/>
            <a:ext cx="6727855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4.1. Giao diện đăng nhập/đăng ký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F738B-EE83-1F5C-3EC2-208EDE883D95}"/>
              </a:ext>
            </a:extLst>
          </p:cNvPr>
          <p:cNvSpPr txBox="1"/>
          <p:nvPr/>
        </p:nvSpPr>
        <p:spPr>
          <a:xfrm>
            <a:off x="298095" y="1394452"/>
            <a:ext cx="6727855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4.2. Giao diện trang chủ, danh sách các môn học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F3F37-7A42-6935-7572-418A1DB72B6E}"/>
              </a:ext>
            </a:extLst>
          </p:cNvPr>
          <p:cNvSpPr txBox="1"/>
          <p:nvPr/>
        </p:nvSpPr>
        <p:spPr>
          <a:xfrm>
            <a:off x="298095" y="1967814"/>
            <a:ext cx="6727855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4.3. </a:t>
            </a:r>
            <a:r>
              <a:rPr lang="vi-VN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diện thông tin cá nhân người dùng</a:t>
            </a: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19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6020F-DC8E-F499-6655-049B0A07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12AD1-7138-75B5-BCAC-2490AC0F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89D8D2-B5DA-C470-2518-3EC923FC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5. Kết luận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708C5-4849-D98A-FBB4-AE077140A6FA}"/>
              </a:ext>
            </a:extLst>
          </p:cNvPr>
          <p:cNvSpPr txBox="1"/>
          <p:nvPr/>
        </p:nvSpPr>
        <p:spPr>
          <a:xfrm>
            <a:off x="298095" y="821090"/>
            <a:ext cx="11775717" cy="309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5.1. Kết luận chung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Hoàn thiện hệ thống hỗ trợ quản lý và truy cập tài liệu học tập trên nền web.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 dụng mô hình MVC cùng các công nghệ hiện đại như Node.js, ReactJS, MySQL.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Củng cố kỹ năng lập trình web, tư duy hệ thống và quy trình phát triển phần mềm.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diện thân thiện, chức năng đầy đủ, có khả năng mở rộng sau này.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6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096568"/>
            <a:ext cx="10345534" cy="952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ĐỒ ÁN THIẾT KẾ I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049543"/>
            <a:ext cx="8664060" cy="758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err="1"/>
              <a:t>Đề</a:t>
            </a:r>
            <a:r>
              <a:rPr lang="en-US" sz="3600"/>
              <a:t> </a:t>
            </a:r>
            <a:r>
              <a:rPr lang="en-US" sz="3600" err="1"/>
              <a:t>tài</a:t>
            </a:r>
            <a:r>
              <a:rPr lang="en-US" sz="3600"/>
              <a:t>: </a:t>
            </a:r>
            <a:r>
              <a:rPr lang="en-US" sz="3600" err="1"/>
              <a:t>Xây</a:t>
            </a:r>
            <a:r>
              <a:rPr lang="en-US" sz="3600"/>
              <a:t> </a:t>
            </a:r>
            <a:r>
              <a:rPr lang="en-US" sz="3600" err="1"/>
              <a:t>dựng</a:t>
            </a:r>
            <a:r>
              <a:rPr lang="en-US" sz="3600"/>
              <a:t> website </a:t>
            </a:r>
            <a:r>
              <a:rPr lang="en-US" sz="3600" err="1"/>
              <a:t>hỗ</a:t>
            </a:r>
            <a:r>
              <a:rPr lang="en-US" sz="3600"/>
              <a:t> </a:t>
            </a:r>
            <a:r>
              <a:rPr lang="en-US" sz="3600" err="1"/>
              <a:t>trợ</a:t>
            </a:r>
            <a:r>
              <a:rPr lang="en-US" sz="3600"/>
              <a:t> </a:t>
            </a:r>
            <a:r>
              <a:rPr lang="en-US" sz="3600" err="1"/>
              <a:t>học</a:t>
            </a:r>
            <a:r>
              <a:rPr lang="en-US" sz="3600"/>
              <a:t> </a:t>
            </a:r>
            <a:r>
              <a:rPr lang="en-US" sz="3600" err="1"/>
              <a:t>tập</a:t>
            </a:r>
            <a:endParaRPr lang="en-US" sz="36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D8F079B-F0E4-7571-9A7B-9AB359EFDF1E}"/>
              </a:ext>
            </a:extLst>
          </p:cNvPr>
          <p:cNvSpPr txBox="1">
            <a:spLocks/>
          </p:cNvSpPr>
          <p:nvPr/>
        </p:nvSpPr>
        <p:spPr>
          <a:xfrm>
            <a:off x="386634" y="3965939"/>
            <a:ext cx="8664060" cy="2032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err="1"/>
              <a:t>Họ</a:t>
            </a:r>
            <a:r>
              <a:rPr lang="en-US" sz="2800"/>
              <a:t> </a:t>
            </a:r>
            <a:r>
              <a:rPr lang="en-US" sz="2800" err="1"/>
              <a:t>tên</a:t>
            </a:r>
            <a:r>
              <a:rPr lang="en-US" sz="2800"/>
              <a:t> </a:t>
            </a:r>
            <a:r>
              <a:rPr lang="en-US" sz="2800" err="1"/>
              <a:t>sinh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: Đặng Quang Vũ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err="1"/>
              <a:t>Giảng</a:t>
            </a:r>
            <a:r>
              <a:rPr lang="en-US" sz="2800"/>
              <a:t> </a:t>
            </a:r>
            <a:r>
              <a:rPr lang="en-US" sz="2800" err="1"/>
              <a:t>viên</a:t>
            </a:r>
            <a:r>
              <a:rPr lang="en-US" sz="2800"/>
              <a:t> </a:t>
            </a:r>
            <a:r>
              <a:rPr lang="en-US" sz="2800" err="1"/>
              <a:t>hướng</a:t>
            </a:r>
            <a:r>
              <a:rPr lang="en-US" sz="2800"/>
              <a:t> </a:t>
            </a:r>
            <a:r>
              <a:rPr lang="en-US" sz="2800" err="1"/>
              <a:t>dẫn</a:t>
            </a:r>
            <a:r>
              <a:rPr lang="en-US" sz="2800"/>
              <a:t>: </a:t>
            </a:r>
            <a:r>
              <a:rPr lang="en-US" sz="2800" err="1"/>
              <a:t>ThS</a:t>
            </a:r>
            <a:r>
              <a:rPr lang="en-US" sz="2800"/>
              <a:t>. Đinh Thị Nhung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800" err="1"/>
              <a:t>Mã</a:t>
            </a:r>
            <a:r>
              <a:rPr lang="en-US" sz="2800"/>
              <a:t> </a:t>
            </a:r>
            <a:r>
              <a:rPr lang="en-US" sz="2800" err="1"/>
              <a:t>lớp</a:t>
            </a:r>
            <a:r>
              <a:rPr lang="en-US" sz="2800"/>
              <a:t>: 754470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20DA-B4CE-A8D3-0E23-3F8FB8F81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EE1E8-6716-57C8-4DCD-650FA1F7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783A0D-E00D-F68A-0DEE-AB7481B5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5. Kết luận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3F5C3-1463-668E-DB14-58A2C9814FC7}"/>
              </a:ext>
            </a:extLst>
          </p:cNvPr>
          <p:cNvSpPr txBox="1"/>
          <p:nvPr/>
        </p:nvSpPr>
        <p:spPr>
          <a:xfrm>
            <a:off x="298095" y="821090"/>
            <a:ext cx="11775717" cy="372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5.2. Hướng phát triển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Cải thiện giao diện theo hướng responsive, thân thiện với nhiều thiết bị.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 quyền linh hoạt theo vai trò và từng loại tài liệu.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Bổ sung chức năng kiểm duyệt nội dung tài liệu trước khi công khai.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 hợp tính năng bình luận, đánh giá, gợi ý tài liệu thông minh.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nối với thư viện số hoặc nền tảng học liệu mở để mở rộng tài nguyên.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36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F8689-0218-A55E-70E5-BDAAA4344043}"/>
              </a:ext>
            </a:extLst>
          </p:cNvPr>
          <p:cNvSpPr txBox="1"/>
          <p:nvPr/>
        </p:nvSpPr>
        <p:spPr>
          <a:xfrm>
            <a:off x="298095" y="821090"/>
            <a:ext cx="6727855" cy="41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1.1. </a:t>
            </a:r>
            <a:r>
              <a:rPr lang="en-US" sz="2400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vấn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endParaRPr lang="en-US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Ngày càng nhiều tài liệu học tập và nghiên cứu được số hóa và lưu trữ trực tuyến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 nhiên, sự thiếu tổ chức hợp lý khiến việc tra cứu và sử dụng gặp khó khăn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 Xây dựng một hệ thống hỗ trợ quản lý, chia sẻ và truy cập tài liệu học tập dễ sử dụng.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72FDA-51D5-6E63-A64F-1652A006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1.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48BF4D-B397-3223-B02A-380823E2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6418" b="57568"/>
          <a:stretch>
            <a:fillRect/>
          </a:stretch>
        </p:blipFill>
        <p:spPr>
          <a:xfrm>
            <a:off x="7175241" y="914399"/>
            <a:ext cx="4637384" cy="4724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F1A9A-63E4-C679-9AD9-2E5AF235938C}"/>
              </a:ext>
            </a:extLst>
          </p:cNvPr>
          <p:cNvSpPr txBox="1"/>
          <p:nvPr/>
        </p:nvSpPr>
        <p:spPr>
          <a:xfrm>
            <a:off x="7257696" y="5638552"/>
            <a:ext cx="44724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1.1. Trang web Tailieuhust</a:t>
            </a: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51C7-6A6D-E357-5648-3FE77F0C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0BDFB-D25D-BC6A-20D5-655809FA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2B1CB-7409-E988-19D9-8AC315E9C5B2}"/>
              </a:ext>
            </a:extLst>
          </p:cNvPr>
          <p:cNvSpPr txBox="1"/>
          <p:nvPr/>
        </p:nvSpPr>
        <p:spPr>
          <a:xfrm>
            <a:off x="298095" y="821090"/>
            <a:ext cx="6727855" cy="412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Mục đích nghiên cứu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 dựng hệ thống web lưu trữ, phân loại và tìm kiếm tài liệu học tập một cách khoa học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 trợ người dùng đóng góp tài liệu kèm quy trình kiểm duyệt đảm bảo chất lượng.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 nền tảng học tập mở, có tổ chức, thúc đẩy hiệu quả tự học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04D48F-3D7F-5522-52C4-02F372FB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1.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C062B6-7768-59C4-4822-AD7E671B7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6418" b="57568"/>
          <a:stretch>
            <a:fillRect/>
          </a:stretch>
        </p:blipFill>
        <p:spPr>
          <a:xfrm>
            <a:off x="7175241" y="914399"/>
            <a:ext cx="4637384" cy="4724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219B2-2FD9-08F8-16C2-21ECAE5230CA}"/>
              </a:ext>
            </a:extLst>
          </p:cNvPr>
          <p:cNvSpPr txBox="1"/>
          <p:nvPr/>
        </p:nvSpPr>
        <p:spPr>
          <a:xfrm>
            <a:off x="7257696" y="5638552"/>
            <a:ext cx="44724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1.1. Trang web Tailieuhust</a:t>
            </a:r>
          </a:p>
        </p:txBody>
      </p:sp>
    </p:spTree>
    <p:extLst>
      <p:ext uri="{BB962C8B-B14F-4D97-AF65-F5344CB8AC3E}">
        <p14:creationId xmlns:p14="http://schemas.microsoft.com/office/powerpoint/2010/main" val="5586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372FDA-51D5-6E63-A64F-1652A006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2. Cơ sở lý thuyết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094C5-E37E-922A-91D5-D09C5F605571}"/>
              </a:ext>
            </a:extLst>
          </p:cNvPr>
          <p:cNvSpPr txBox="1"/>
          <p:nvPr/>
        </p:nvSpPr>
        <p:spPr>
          <a:xfrm>
            <a:off x="298095" y="821090"/>
            <a:ext cx="6727855" cy="657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2.1. Mô hình MVC (Model-View-Controller)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Là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 mẫu kiến trúc phần mềm phổ biến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 sử dụng trong phát triển ứng dụng web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vi-VN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Xử lý dữ liệu, thao tác CSDL, như thêm, sửa, xóa, truy vấn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View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iao diện người dùng, hiển thị dữ liệu và nhận tương tác.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Controller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rung gian xử lý logic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nối Model và View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21BAC-45FE-F590-B9A1-7AFBD988B1DD}"/>
              </a:ext>
            </a:extLst>
          </p:cNvPr>
          <p:cNvSpPr txBox="1"/>
          <p:nvPr/>
        </p:nvSpPr>
        <p:spPr>
          <a:xfrm>
            <a:off x="7209956" y="4489903"/>
            <a:ext cx="44724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2.1. Sơ đồ khối mô hình MVC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7D4852-72A2-BB2D-56D2-13B92B94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>
            <a:fillRect/>
          </a:stretch>
        </p:blipFill>
        <p:spPr>
          <a:xfrm>
            <a:off x="7162217" y="1143484"/>
            <a:ext cx="4567952" cy="31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1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82856-1156-83C6-705C-8ECB8171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4E995-B139-34E6-5319-2A6D7F62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7DC24B-4FF7-0145-706F-7A10598C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2. Cơ sở lý thuyết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51A8C-33E8-B9FE-2619-FF31EDE42576}"/>
              </a:ext>
            </a:extLst>
          </p:cNvPr>
          <p:cNvSpPr txBox="1"/>
          <p:nvPr/>
        </p:nvSpPr>
        <p:spPr>
          <a:xfrm>
            <a:off x="298095" y="821090"/>
            <a:ext cx="6727855" cy="5944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2.2. Node.js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Là m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ôi trường chạy JavaScript phía backend, sử dụng Google V8 Engine</a:t>
            </a: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Hỗ trợ non-blocking I/O &amp; event-driven, phù hợp cho web thời gian thực.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Dùng để xây dựng API, kết nối MySQL, xử lý xác thực, phân quyền, upload file.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Kết hợp Express.js để triển khai RESTful API dễ dàng và hiệu quả.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1A1D0-AD3A-7FCE-B070-0813326CB95C}"/>
              </a:ext>
            </a:extLst>
          </p:cNvPr>
          <p:cNvSpPr txBox="1"/>
          <p:nvPr/>
        </p:nvSpPr>
        <p:spPr>
          <a:xfrm>
            <a:off x="7372912" y="3652057"/>
            <a:ext cx="44724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2.2. Logo của Node.js</a:t>
            </a:r>
          </a:p>
        </p:txBody>
      </p:sp>
      <p:pic>
        <p:nvPicPr>
          <p:cNvPr id="1026" name="Picture 2" descr="Node.js - Wikipedia">
            <a:extLst>
              <a:ext uri="{FF2B5EF4-FFF2-40B4-BE49-F238E27FC236}">
                <a16:creationId xmlns:a16="http://schemas.microsoft.com/office/drawing/2014/main" id="{DD9D5D1C-2D7C-B80C-15AD-562E038E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58" y="1409108"/>
            <a:ext cx="3297783" cy="201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A244C-0BC3-4B86-C6D3-E6B7C236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36DBB-C0D0-9A23-69F7-EAE03B0B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871" y="6492875"/>
            <a:ext cx="2743200" cy="365125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B95F7-9328-A6DF-A184-8217AD7C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2. Cơ sở lý thuyết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C3820-19DA-943B-364A-46FB52B9D60A}"/>
              </a:ext>
            </a:extLst>
          </p:cNvPr>
          <p:cNvSpPr txBox="1"/>
          <p:nvPr/>
        </p:nvSpPr>
        <p:spPr>
          <a:xfrm>
            <a:off x="298095" y="821090"/>
            <a:ext cx="6727855" cy="5313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2.3. ReactJS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Là t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 viện JavaScript của Facebook dùng để xây dựng UI theo hướng component.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vi-VN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 ưu hiệu năng qua Virtual DOM, giao diện phản hồi nhanh và mượt.</a:t>
            </a:r>
            <a:endParaRPr lang="en-US" sz="2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Dùng để phát triển toàn bộ frontend (đăng nhập, tài liệu, phân quyền...).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Kết nối backend qua RESTful API, quản lý trạng thái với useState/useEffect.</a:t>
            </a:r>
          </a:p>
        </p:txBody>
      </p:sp>
      <p:pic>
        <p:nvPicPr>
          <p:cNvPr id="2050" name="Picture 2" descr="React – Wikipedia tiếng Việt">
            <a:extLst>
              <a:ext uri="{FF2B5EF4-FFF2-40B4-BE49-F238E27FC236}">
                <a16:creationId xmlns:a16="http://schemas.microsoft.com/office/drawing/2014/main" id="{1131EB63-2FF2-AD57-C629-E2429283C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45" y="1694090"/>
            <a:ext cx="2319885" cy="206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999F3-02AF-3C3D-D92C-A05F77A74088}"/>
              </a:ext>
            </a:extLst>
          </p:cNvPr>
          <p:cNvSpPr txBox="1"/>
          <p:nvPr/>
        </p:nvSpPr>
        <p:spPr>
          <a:xfrm>
            <a:off x="7178350" y="3880324"/>
            <a:ext cx="44724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2.3. Logo của ReactJS</a:t>
            </a:r>
          </a:p>
        </p:txBody>
      </p:sp>
    </p:spTree>
    <p:extLst>
      <p:ext uri="{BB962C8B-B14F-4D97-AF65-F5344CB8AC3E}">
        <p14:creationId xmlns:p14="http://schemas.microsoft.com/office/powerpoint/2010/main" val="319063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105634-A5AC-075A-F005-13F2F70D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54608-1A2C-CD26-1FE3-681D72F1C199}"/>
              </a:ext>
            </a:extLst>
          </p:cNvPr>
          <p:cNvSpPr txBox="1"/>
          <p:nvPr/>
        </p:nvSpPr>
        <p:spPr>
          <a:xfrm>
            <a:off x="296899" y="729494"/>
            <a:ext cx="439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phân cấp chức năng (FHD)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63857-3A1C-097A-9314-2E56B760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78" y="1278083"/>
            <a:ext cx="6984365" cy="447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B2DBC-E832-6897-30CF-07C6873D86BE}"/>
              </a:ext>
            </a:extLst>
          </p:cNvPr>
          <p:cNvSpPr txBox="1"/>
          <p:nvPr/>
        </p:nvSpPr>
        <p:spPr>
          <a:xfrm>
            <a:off x="3252410" y="5750573"/>
            <a:ext cx="56871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3.1.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Sơ đồ phân cấp chức năng </a:t>
            </a: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của hệ thống</a:t>
            </a:r>
          </a:p>
        </p:txBody>
      </p:sp>
    </p:spTree>
    <p:extLst>
      <p:ext uri="{BB962C8B-B14F-4D97-AF65-F5344CB8AC3E}">
        <p14:creationId xmlns:p14="http://schemas.microsoft.com/office/powerpoint/2010/main" val="110771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6E439-5017-70A5-406F-81CFDE29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DA2D1-A1BB-9A22-A41A-FB9958A5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F42D7F-D9B2-58B5-2446-0E199D4C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" y="99219"/>
            <a:ext cx="11515725" cy="436562"/>
          </a:xfrm>
        </p:spPr>
        <p:txBody>
          <a:bodyPr/>
          <a:lstStyle/>
          <a:p>
            <a:r>
              <a:rPr lang="en-US"/>
              <a:t>3. Phân tích và thiết kế hệ thống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518BE-E943-F41B-79C9-B99A701152BF}"/>
              </a:ext>
            </a:extLst>
          </p:cNvPr>
          <p:cNvSpPr txBox="1"/>
          <p:nvPr/>
        </p:nvSpPr>
        <p:spPr>
          <a:xfrm>
            <a:off x="296899" y="729494"/>
            <a:ext cx="3611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3.2. </a:t>
            </a:r>
            <a:r>
              <a:rPr lang="vi-VN" sz="20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 đồ luồng dữ liệu (DFD)</a:t>
            </a:r>
            <a:endParaRPr lang="en-US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0AB7B-9E8D-61F8-5D02-EA51DAEFDE42}"/>
              </a:ext>
            </a:extLst>
          </p:cNvPr>
          <p:cNvSpPr txBox="1"/>
          <p:nvPr/>
        </p:nvSpPr>
        <p:spPr>
          <a:xfrm>
            <a:off x="5934717" y="5675927"/>
            <a:ext cx="56871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3.3.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Sơ đồ </a:t>
            </a: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luồng dữ liệu mức đỉnh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789D9-9CB9-D172-6B17-DA6A8D74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2839811"/>
            <a:ext cx="4935895" cy="823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C1291-7785-1567-9370-CE8DB769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65" y="1333462"/>
            <a:ext cx="5757885" cy="419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04612A-520E-45DD-F234-2D71AA62B270}"/>
              </a:ext>
            </a:extLst>
          </p:cNvPr>
          <p:cNvSpPr txBox="1"/>
          <p:nvPr/>
        </p:nvSpPr>
        <p:spPr>
          <a:xfrm>
            <a:off x="212185" y="3663731"/>
            <a:ext cx="56871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Hình 3.2. </a:t>
            </a:r>
            <a:r>
              <a:rPr lang="vi-VN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Sơ đồ </a:t>
            </a:r>
            <a:r>
              <a:rPr lang="en-US" i="1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luồng dữ liệu mức ngữ cảnh</a:t>
            </a:r>
          </a:p>
        </p:txBody>
      </p:sp>
    </p:spTree>
    <p:extLst>
      <p:ext uri="{BB962C8B-B14F-4D97-AF65-F5344CB8AC3E}">
        <p14:creationId xmlns:p14="http://schemas.microsoft.com/office/powerpoint/2010/main" val="2448447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1283</Words>
  <Application>Microsoft Office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Lato</vt:lpstr>
      <vt:lpstr>Office Theme</vt:lpstr>
      <vt:lpstr>PowerPoint Presentation</vt:lpstr>
      <vt:lpstr>PowerPoint Presentation</vt:lpstr>
      <vt:lpstr>1. Tổng quan đề tài</vt:lpstr>
      <vt:lpstr>1. Tổng quan đề tài</vt:lpstr>
      <vt:lpstr>2. Cơ sở lý thuyết</vt:lpstr>
      <vt:lpstr>2. Cơ sở lý thuyết</vt:lpstr>
      <vt:lpstr>2. Cơ sở lý thuyết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3. Phân tích và thiết kế hệ thống</vt:lpstr>
      <vt:lpstr>4. Thiết kế giao diện</vt:lpstr>
      <vt:lpstr>5. Kết luận</vt:lpstr>
      <vt:lpstr>5.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Dang Quang Vu 20223830</cp:lastModifiedBy>
  <cp:revision>19</cp:revision>
  <dcterms:created xsi:type="dcterms:W3CDTF">2021-05-28T04:32:29Z</dcterms:created>
  <dcterms:modified xsi:type="dcterms:W3CDTF">2025-07-06T18:05:06Z</dcterms:modified>
</cp:coreProperties>
</file>